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87" r:id="rId4"/>
    <p:sldId id="259" r:id="rId5"/>
    <p:sldId id="260" r:id="rId6"/>
    <p:sldId id="282" r:id="rId7"/>
    <p:sldId id="280" r:id="rId8"/>
    <p:sldId id="283" r:id="rId9"/>
    <p:sldId id="284" r:id="rId10"/>
    <p:sldId id="285" r:id="rId11"/>
    <p:sldId id="286" r:id="rId12"/>
    <p:sldId id="281" r:id="rId13"/>
    <p:sldId id="273" r:id="rId14"/>
    <p:sldId id="278" r:id="rId15"/>
    <p:sldId id="288" r:id="rId16"/>
  </p:sldIdLst>
  <p:sldSz cx="9144000" cy="5143500" type="screen16x9"/>
  <p:notesSz cx="6858000" cy="9144000"/>
  <p:embeddedFontLst>
    <p:embeddedFont>
      <p:font typeface="Montserrat" panose="02020500000000000000" charset="0"/>
      <p:regular r:id="rId18"/>
      <p:bold r:id="rId19"/>
      <p:italic r:id="rId20"/>
      <p:boldItalic r:id="rId21"/>
    </p:embeddedFont>
    <p:embeddedFont>
      <p:font typeface="Lato" panose="02020500000000000000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A348D3-B864-41F4-AAE0-9010B041D9A6}">
  <a:tblStyle styleId="{FCA348D3-B864-41F4-AAE0-9010B041D9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0" y="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642bf4f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f642bf4f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642bf4f3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642bf4f3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642bf4f3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642bf4f3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0947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f642bf4f3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f642bf4f3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642bf4f3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642bf4f3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642bf4f3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642bf4f3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78142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f642bf4f36_2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f642bf4f36_2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642bf4f3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f642bf4f3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642bf4f36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f642bf4f36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4485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tread01.com/content/1547728416.html" TargetMode="External"/><Relationship Id="rId3" Type="http://schemas.openxmlformats.org/officeDocument/2006/relationships/hyperlink" Target="https://www.esentra.com.tw/product/ryze-tello-drones/" TargetMode="External"/><Relationship Id="rId7" Type="http://schemas.openxmlformats.org/officeDocument/2006/relationships/hyperlink" Target="https://vipermdl.github.io/2018/06/06/SSD-Yolo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app.diagrams.net/" TargetMode="External"/><Relationship Id="rId5" Type="http://schemas.openxmlformats.org/officeDocument/2006/relationships/hyperlink" Target="http://www.eyny.com/channel/UCYrHXcc_kb" TargetMode="External"/><Relationship Id="rId4" Type="http://schemas.openxmlformats.org/officeDocument/2006/relationships/hyperlink" Target="https://github.com/tzutalin/labelImg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7" Type="http://schemas.openxmlformats.org/officeDocument/2006/relationships/slide" Target="slide1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3.xml"/><Relationship Id="rId5" Type="http://schemas.openxmlformats.org/officeDocument/2006/relationships/slide" Target="slide12.xml"/><Relationship Id="rId4" Type="http://schemas.openxmlformats.org/officeDocument/2006/relationships/slide" Target="slide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AI無人</a:t>
            </a:r>
            <a:r>
              <a:rPr lang="zh-TW" dirty="0" smtClean="0"/>
              <a:t>機</a:t>
            </a:r>
            <a:r>
              <a:rPr lang="zh-TW" altLang="en-US" dirty="0" smtClean="0"/>
              <a:t>守衛</a:t>
            </a:r>
            <a:endParaRPr dirty="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24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114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指導教授:	陸子強 教授</a:t>
            </a:r>
            <a:endParaRPr sz="2000"/>
          </a:p>
          <a:p>
            <a:pPr marL="3657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專題組長:	資工四B  林逸晉</a:t>
            </a:r>
            <a:endParaRPr sz="2000"/>
          </a:p>
          <a:p>
            <a:pPr marL="3657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專題組員:	資工四B  萬宇謙</a:t>
            </a:r>
            <a:endParaRPr sz="2000"/>
          </a:p>
          <a:p>
            <a:pPr marL="5029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資工四B  蔡仁豪</a:t>
            </a:r>
            <a:endParaRPr sz="2000"/>
          </a:p>
          <a:p>
            <a:pPr marL="5486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資工四B  孔嘉瑋</a:t>
            </a:r>
            <a:endParaRPr sz="2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zh-TW" sz="3640" b="1" dirty="0"/>
              <a:t>SSD</a:t>
            </a:r>
            <a:endParaRPr lang="zh-TW" altLang="en-US" sz="3640" dirty="0"/>
          </a:p>
        </p:txBody>
      </p:sp>
      <p:pic>
        <p:nvPicPr>
          <p:cNvPr id="5" name="Google Shape;208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6050" y="1839275"/>
            <a:ext cx="8839204" cy="25852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7647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9300" y="393750"/>
            <a:ext cx="7587100" cy="914100"/>
          </a:xfrm>
        </p:spPr>
        <p:txBody>
          <a:bodyPr>
            <a:normAutofit/>
          </a:bodyPr>
          <a:lstStyle/>
          <a:p>
            <a:pPr algn="ctr"/>
            <a:r>
              <a:rPr lang="zh-TW" altLang="zh-TW" sz="3640" b="1" dirty="0"/>
              <a:t>Bounding Box與計算中心的距離</a:t>
            </a:r>
            <a:endParaRPr lang="zh-TW" altLang="en-US" sz="3640" dirty="0"/>
          </a:p>
        </p:txBody>
      </p:sp>
      <p:pic>
        <p:nvPicPr>
          <p:cNvPr id="4" name="Google Shape;235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47650" y="1183863"/>
            <a:ext cx="5103000" cy="381044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24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2600" y="1183863"/>
            <a:ext cx="1116475" cy="383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4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2625" y="1183863"/>
            <a:ext cx="1116475" cy="3810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791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640" dirty="0"/>
              <a:t>模型正確率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655" y="1645334"/>
            <a:ext cx="4584589" cy="2755631"/>
          </a:xfrm>
          <a:prstGeom prst="rect">
            <a:avLst/>
          </a:prstGeom>
        </p:spPr>
      </p:pic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1476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zh-TW" altLang="en-US" sz="3640" dirty="0" smtClean="0">
                <a:latin typeface="Lato"/>
                <a:ea typeface="Lato"/>
                <a:cs typeface="Lato"/>
                <a:sym typeface="Lato"/>
              </a:rPr>
              <a:t>展示影片</a:t>
            </a:r>
            <a:endParaRPr lang="zh-TW" altLang="en-US" sz="364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97500" y="1179444"/>
            <a:ext cx="6952974" cy="39110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5"/>
          <p:cNvSpPr txBox="1">
            <a:spLocks noGrp="1"/>
          </p:cNvSpPr>
          <p:nvPr>
            <p:ph type="body" idx="1"/>
          </p:nvPr>
        </p:nvSpPr>
        <p:spPr>
          <a:xfrm>
            <a:off x="1260500" y="11161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buNone/>
            </a:pPr>
            <a:r>
              <a:rPr lang="en-US" altLang="zh-TW" sz="5400" u="sng" dirty="0" smtClean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 </a:t>
            </a:r>
            <a:r>
              <a:rPr lang="en-US" altLang="zh-TW" sz="54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https://www.esentra.com.tw/product/ryze-tello-drones/</a:t>
            </a:r>
            <a:endParaRPr lang="en-US" altLang="zh-TW" sz="5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1200"/>
              </a:spcBef>
              <a:buNone/>
            </a:pPr>
            <a:r>
              <a:rPr lang="en-US" altLang="zh-TW" sz="54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https://github.com/tzutalin/labelImg</a:t>
            </a:r>
            <a:endParaRPr lang="en-US" altLang="zh-TW" sz="5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1200"/>
              </a:spcBef>
              <a:buNone/>
            </a:pPr>
            <a:r>
              <a:rPr lang="en-US" altLang="zh-TW" sz="54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http://www.eyny.com/channel/UCYrHXcc_kb</a:t>
            </a:r>
            <a:endParaRPr lang="en-US" altLang="zh-TW" sz="5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1200"/>
              </a:spcBef>
              <a:buNone/>
            </a:pPr>
            <a:r>
              <a:rPr lang="en-US" altLang="zh-TW" sz="54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https://app.diagrams.net/</a:t>
            </a:r>
            <a:endParaRPr lang="en-US" altLang="zh-TW" sz="5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1200"/>
              </a:spcBef>
              <a:buNone/>
            </a:pPr>
            <a:r>
              <a:rPr lang="en-US" altLang="zh-TW" sz="54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https://vipermdl.github.io/2018/06/06/SSD-Yolo/</a:t>
            </a:r>
            <a:endParaRPr lang="en-US" altLang="zh-TW" sz="5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1200"/>
              </a:spcBef>
              <a:buNone/>
            </a:pPr>
            <a:r>
              <a:rPr lang="en-US" altLang="zh-TW" sz="54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https://www.itread01.com/content/1547728416.html</a:t>
            </a:r>
            <a:endParaRPr lang="en-US" altLang="zh-TW" sz="5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 sz="50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2813050" y="463664"/>
            <a:ext cx="3473450" cy="652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3640" dirty="0" smtClean="0">
                <a:solidFill>
                  <a:schemeClr val="bg1"/>
                </a:solidFill>
              </a:rPr>
              <a:t>參考資料</a:t>
            </a:r>
            <a:endParaRPr lang="zh-TW" altLang="en-US" sz="364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5"/>
          <p:cNvSpPr txBox="1">
            <a:spLocks noGrp="1"/>
          </p:cNvSpPr>
          <p:nvPr>
            <p:ph type="body" idx="1"/>
          </p:nvPr>
        </p:nvSpPr>
        <p:spPr>
          <a:xfrm>
            <a:off x="1260500" y="11161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 sz="5000" b="1">
                <a:latin typeface="Arial"/>
                <a:ea typeface="Arial"/>
                <a:cs typeface="Arial"/>
                <a:sym typeface="Arial"/>
              </a:rPr>
              <a:t>報告結束感謝聆聽!</a:t>
            </a:r>
            <a:endParaRPr sz="5000" b="1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8142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 b="1" dirty="0"/>
              <a:t>目錄</a:t>
            </a:r>
            <a:endParaRPr sz="4000" b="1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311700" y="13668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buNone/>
            </a:pPr>
            <a:r>
              <a:rPr lang="zh-TW" sz="2500" dirty="0"/>
              <a:t>一、</a:t>
            </a:r>
            <a:r>
              <a:rPr lang="zh-TW" sz="2500" dirty="0">
                <a:hlinkClick r:id="rId3" action="ppaction://hlinksldjump"/>
              </a:rPr>
              <a:t>動機</a:t>
            </a:r>
            <a:endParaRPr sz="2500" dirty="0"/>
          </a:p>
          <a:p>
            <a:pPr marL="0" indent="0">
              <a:buNone/>
            </a:pPr>
            <a:r>
              <a:rPr lang="zh-TW" altLang="en-US" sz="2500" dirty="0"/>
              <a:t>二、</a:t>
            </a:r>
            <a:r>
              <a:rPr lang="zh-TW" altLang="en-US" sz="2500" dirty="0">
                <a:hlinkClick r:id="rId4" action="ppaction://hlinksldjump"/>
              </a:rPr>
              <a:t>劇情描述</a:t>
            </a:r>
            <a:endParaRPr lang="zh-TW" altLang="en-US" sz="2500" dirty="0"/>
          </a:p>
          <a:p>
            <a:pPr marL="0" lvl="0" indent="0">
              <a:buNone/>
            </a:pPr>
            <a:r>
              <a:rPr lang="zh-TW" altLang="en-US" sz="2500" dirty="0"/>
              <a:t>三</a:t>
            </a:r>
            <a:r>
              <a:rPr lang="zh-TW" altLang="en-US" sz="2500" dirty="0" smtClean="0"/>
              <a:t>、</a:t>
            </a:r>
            <a:r>
              <a:rPr lang="zh-TW" altLang="en-US" sz="2500" dirty="0" smtClean="0">
                <a:hlinkClick r:id="rId5" action="ppaction://hlinksldjump"/>
              </a:rPr>
              <a:t>無人</a:t>
            </a:r>
            <a:r>
              <a:rPr lang="zh-TW" altLang="en-US" sz="2500" dirty="0">
                <a:hlinkClick r:id="rId5" action="ppaction://hlinksldjump"/>
              </a:rPr>
              <a:t>機守衛</a:t>
            </a:r>
            <a:r>
              <a:rPr lang="zh-TW" altLang="en-US" sz="2500" dirty="0" smtClean="0">
                <a:hlinkClick r:id="rId5" action="ppaction://hlinksldjump"/>
              </a:rPr>
              <a:t>範圍</a:t>
            </a:r>
            <a:endParaRPr lang="zh-TW" altLang="en-US" sz="2500" dirty="0"/>
          </a:p>
          <a:p>
            <a:pPr marL="0" lvl="0" indent="0">
              <a:buNone/>
            </a:pPr>
            <a:r>
              <a:rPr lang="zh-TW" altLang="en-US" sz="2500" dirty="0" smtClean="0"/>
              <a:t>四</a:t>
            </a:r>
            <a:r>
              <a:rPr lang="zh-TW" altLang="zh-TW" sz="2500" dirty="0" smtClean="0"/>
              <a:t>、</a:t>
            </a:r>
            <a:r>
              <a:rPr lang="zh-TW" altLang="en-US" sz="2500" dirty="0" smtClean="0">
                <a:hlinkClick r:id="rId6" action="ppaction://hlinksldjump"/>
              </a:rPr>
              <a:t>流程圖</a:t>
            </a:r>
            <a:endParaRPr lang="en-US" altLang="zh-TW" sz="2500" dirty="0" smtClean="0"/>
          </a:p>
          <a:p>
            <a:pPr marL="0" lvl="0" indent="0">
              <a:buNone/>
            </a:pPr>
            <a:r>
              <a:rPr lang="zh-TW" altLang="en-US" sz="2500" dirty="0" smtClean="0"/>
              <a:t>五</a:t>
            </a:r>
            <a:r>
              <a:rPr lang="zh-TW" altLang="zh-TW" sz="2500" dirty="0" smtClean="0"/>
              <a:t>、</a:t>
            </a:r>
            <a:r>
              <a:rPr lang="zh-TW" altLang="en-US" sz="2500" dirty="0" smtClean="0">
                <a:hlinkClick r:id="rId7" action="ppaction://hlinksldjump"/>
              </a:rPr>
              <a:t>模型參數調整</a:t>
            </a:r>
            <a:endParaRPr lang="en-US" altLang="zh-TW" sz="2500" dirty="0" smtClean="0"/>
          </a:p>
          <a:p>
            <a:pPr marL="0" lvl="0" indent="0">
              <a:buNone/>
            </a:pPr>
            <a:r>
              <a:rPr lang="zh-TW" altLang="en-US" sz="2500" dirty="0" smtClean="0"/>
              <a:t>六、</a:t>
            </a:r>
            <a:r>
              <a:rPr lang="zh-TW" altLang="zh-TW" sz="2500" dirty="0" smtClean="0">
                <a:hlinkClick r:id="rId8" action="ppaction://hlinksldjump"/>
              </a:rPr>
              <a:t>無人機拍攝照片</a:t>
            </a:r>
            <a:endParaRPr lang="en-US" altLang="zh-TW" sz="2500" dirty="0" smtClean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440"/>
              <a:buFont typeface="Arial"/>
              <a:buNone/>
            </a:pPr>
            <a:endParaRPr sz="2500" dirty="0" smtClean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887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dirty="0"/>
          </a:p>
        </p:txBody>
      </p:sp>
      <p:sp>
        <p:nvSpPr>
          <p:cNvPr id="2" name="矩形 1"/>
          <p:cNvSpPr/>
          <p:nvPr/>
        </p:nvSpPr>
        <p:spPr>
          <a:xfrm>
            <a:off x="4389899" y="2417862"/>
            <a:ext cx="3642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 b="1"/>
              <a:t>目錄</a:t>
            </a:r>
            <a:endParaRPr sz="4000" b="1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311700" y="13668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buNone/>
            </a:pPr>
            <a:r>
              <a:rPr lang="zh-TW" altLang="en-US" sz="2500" dirty="0" smtClean="0"/>
              <a:t>七</a:t>
            </a:r>
            <a:r>
              <a:rPr lang="zh-TW" altLang="en-US" sz="2700" dirty="0" smtClean="0"/>
              <a:t>、</a:t>
            </a:r>
            <a:r>
              <a:rPr lang="en-US" altLang="zh-TW" sz="2700" dirty="0" smtClean="0">
                <a:hlinkClick r:id="rId3" action="ppaction://hlinksldjump"/>
              </a:rPr>
              <a:t>SSD</a:t>
            </a:r>
            <a:endParaRPr lang="en-US" altLang="zh-TW" sz="2700" dirty="0" smtClean="0"/>
          </a:p>
          <a:p>
            <a:pPr marL="0" lvl="0" indent="0">
              <a:buNone/>
            </a:pPr>
            <a:r>
              <a:rPr lang="zh-TW" altLang="en-US" sz="2700" dirty="0"/>
              <a:t>八</a:t>
            </a:r>
            <a:r>
              <a:rPr lang="zh-TW" altLang="en-US" sz="2700" dirty="0" smtClean="0"/>
              <a:t>、</a:t>
            </a:r>
            <a:r>
              <a:rPr lang="zh-TW" altLang="zh-TW" sz="2700" dirty="0">
                <a:hlinkClick r:id="rId4" action="ppaction://hlinksldjump"/>
              </a:rPr>
              <a:t>Bounding Box與計算中心的</a:t>
            </a:r>
            <a:r>
              <a:rPr lang="zh-TW" altLang="zh-TW" sz="2700" dirty="0" smtClean="0">
                <a:hlinkClick r:id="rId4" action="ppaction://hlinksldjump"/>
              </a:rPr>
              <a:t>距離</a:t>
            </a:r>
            <a:endParaRPr lang="en-US" altLang="zh-TW" sz="2700" dirty="0" smtClean="0"/>
          </a:p>
          <a:p>
            <a:pPr marL="0" lvl="0" indent="0">
              <a:buNone/>
            </a:pPr>
            <a:r>
              <a:rPr lang="zh-TW" altLang="en-US" sz="2700" dirty="0" smtClean="0"/>
              <a:t>九、</a:t>
            </a:r>
            <a:r>
              <a:rPr lang="zh-TW" altLang="en-US" sz="2700" dirty="0">
                <a:hlinkClick r:id="rId5" action="ppaction://hlinksldjump"/>
              </a:rPr>
              <a:t>模型正確</a:t>
            </a:r>
            <a:r>
              <a:rPr lang="zh-TW" altLang="en-US" sz="2700" dirty="0" smtClean="0">
                <a:hlinkClick r:id="rId5" action="ppaction://hlinksldjump"/>
              </a:rPr>
              <a:t>率</a:t>
            </a:r>
            <a:endParaRPr lang="en-US" altLang="zh-TW" sz="2700" dirty="0" smtClean="0"/>
          </a:p>
          <a:p>
            <a:pPr marL="0" indent="0">
              <a:buNone/>
            </a:pPr>
            <a:r>
              <a:rPr lang="zh-TW" altLang="en-US" sz="2700" dirty="0" smtClean="0"/>
              <a:t>十、</a:t>
            </a:r>
            <a:r>
              <a:rPr lang="zh-TW" altLang="en-US" sz="2700" dirty="0" smtClean="0">
                <a:hlinkClick r:id="rId6" action="ppaction://hlinksldjump"/>
              </a:rPr>
              <a:t>展示影片</a:t>
            </a:r>
            <a:endParaRPr lang="en-US" altLang="zh-TW" sz="2700" dirty="0" smtClean="0"/>
          </a:p>
          <a:p>
            <a:pPr marL="0" indent="0">
              <a:buNone/>
            </a:pPr>
            <a:r>
              <a:rPr lang="zh-TW" altLang="en-US" sz="2500" dirty="0" smtClean="0"/>
              <a:t>十一</a:t>
            </a:r>
            <a:r>
              <a:rPr lang="zh-TW" altLang="en-US" sz="2700" dirty="0" smtClean="0"/>
              <a:t>、</a:t>
            </a:r>
            <a:r>
              <a:rPr lang="zh-TW" altLang="en-US" sz="2700" dirty="0" smtClean="0">
                <a:hlinkClick r:id="rId7" action="ppaction://hlinksldjump"/>
              </a:rPr>
              <a:t>參考資料</a:t>
            </a:r>
            <a:endParaRPr lang="zh-TW" altLang="en-US" sz="2700" dirty="0"/>
          </a:p>
          <a:p>
            <a:pPr marL="0" lvl="0" indent="0">
              <a:buNone/>
            </a:pPr>
            <a:endParaRPr sz="40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887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2792004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10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sz="3640" b="1" dirty="0"/>
              <a:t>動機</a:t>
            </a:r>
            <a:endParaRPr sz="3640" b="1" dirty="0"/>
          </a:p>
        </p:txBody>
      </p:sp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>
          <a:xfrm>
            <a:off x="1337256" y="1282628"/>
            <a:ext cx="4239085" cy="2911200"/>
          </a:xfrm>
        </p:spPr>
        <p:txBody>
          <a:bodyPr/>
          <a:lstStyle/>
          <a:p>
            <a:pPr marL="146050" indent="0">
              <a:buNone/>
            </a:pPr>
            <a:r>
              <a:rPr lang="zh-TW" altLang="en-US" sz="2400" b="1" dirty="0" smtClean="0"/>
              <a:t>現有守衛方式：</a:t>
            </a:r>
            <a:endParaRPr lang="en-US" altLang="zh-TW" sz="2400" b="1" dirty="0" smtClean="0"/>
          </a:p>
          <a:p>
            <a:r>
              <a:rPr lang="zh-TW" altLang="en-US" sz="2000" dirty="0" smtClean="0"/>
              <a:t>監視器(無主動嚇阻作用</a:t>
            </a:r>
            <a:r>
              <a:rPr lang="en-US" altLang="zh-TW" sz="2000" dirty="0" smtClean="0"/>
              <a:t>)</a:t>
            </a:r>
          </a:p>
          <a:p>
            <a:r>
              <a:rPr lang="zh-TW" altLang="en-US" sz="2000" dirty="0" smtClean="0"/>
              <a:t>保全</a:t>
            </a:r>
            <a:r>
              <a:rPr lang="en-US" altLang="zh-TW" sz="2000" dirty="0" smtClean="0"/>
              <a:t>(</a:t>
            </a:r>
            <a:r>
              <a:rPr lang="zh-TW" altLang="en-US" sz="2000" dirty="0" smtClean="0"/>
              <a:t>無法第一時間到場處理</a:t>
            </a:r>
            <a:r>
              <a:rPr lang="en-US" altLang="zh-TW" sz="2000" dirty="0" smtClean="0"/>
              <a:t>)</a:t>
            </a:r>
          </a:p>
          <a:p>
            <a:r>
              <a:rPr lang="zh-TW" altLang="en-US" sz="2000" dirty="0" smtClean="0"/>
              <a:t>警報器</a:t>
            </a:r>
            <a:r>
              <a:rPr lang="en-US" altLang="zh-TW" sz="2000" dirty="0" smtClean="0"/>
              <a:t>(</a:t>
            </a:r>
            <a:r>
              <a:rPr lang="zh-TW" altLang="en-US" sz="2000" dirty="0" smtClean="0"/>
              <a:t>人煙稀少處無法起作用</a:t>
            </a:r>
            <a:r>
              <a:rPr lang="en-US" altLang="zh-TW" sz="2000" dirty="0" smtClean="0"/>
              <a:t>)</a:t>
            </a:r>
          </a:p>
          <a:p>
            <a:r>
              <a:rPr lang="zh-TW" altLang="en-US" sz="2000" dirty="0" smtClean="0"/>
              <a:t>養狗</a:t>
            </a:r>
            <a:r>
              <a:rPr lang="en-US" altLang="zh-TW" sz="2000" dirty="0" smtClean="0"/>
              <a:t>(</a:t>
            </a:r>
            <a:r>
              <a:rPr lang="zh-TW" altLang="en-US" sz="2000" dirty="0" smtClean="0"/>
              <a:t>大多數環境不允許</a:t>
            </a:r>
            <a:r>
              <a:rPr lang="en-US" altLang="zh-TW" sz="2000" dirty="0" smtClean="0"/>
              <a:t>)</a:t>
            </a:r>
          </a:p>
          <a:p>
            <a:endParaRPr lang="zh-TW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3640" b="1"/>
              <a:t>劇情描述</a:t>
            </a:r>
            <a:endParaRPr sz="3640" b="1"/>
          </a:p>
        </p:txBody>
      </p:sp>
      <p:sp>
        <p:nvSpPr>
          <p:cNvPr id="160" name="Google Shape;160;p17"/>
          <p:cNvSpPr txBox="1">
            <a:spLocks noGrp="1"/>
          </p:cNvSpPr>
          <p:nvPr>
            <p:ph type="body" idx="1"/>
          </p:nvPr>
        </p:nvSpPr>
        <p:spPr>
          <a:xfrm>
            <a:off x="1071600" y="1411357"/>
            <a:ext cx="7490700" cy="344721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zh-TW" sz="1800" dirty="0" smtClean="0"/>
              <a:t>無人機</a:t>
            </a:r>
            <a:r>
              <a:rPr lang="zh-TW" altLang="en-US" sz="1800" dirty="0" smtClean="0"/>
              <a:t>像是警衛</a:t>
            </a:r>
            <a:r>
              <a:rPr lang="zh-TW" sz="1800" dirty="0" smtClean="0"/>
              <a:t>，當警報被觸發之後，</a:t>
            </a:r>
            <a:r>
              <a:rPr lang="zh-TW" altLang="en-US" sz="1800" dirty="0" smtClean="0"/>
              <a:t>同時</a:t>
            </a:r>
            <a:r>
              <a:rPr lang="zh-TW" sz="1800" dirty="0" smtClean="0"/>
              <a:t>啟動</a:t>
            </a:r>
            <a:r>
              <a:rPr lang="zh-TW" altLang="zh-TW" sz="1800" dirty="0"/>
              <a:t>無人機</a:t>
            </a:r>
            <a:r>
              <a:rPr lang="zh-TW" sz="1800" dirty="0" smtClean="0"/>
              <a:t>，</a:t>
            </a:r>
            <a:r>
              <a:rPr lang="zh-TW" altLang="en-US" sz="1800" dirty="0" smtClean="0"/>
              <a:t>嚇阻入侵者</a:t>
            </a:r>
            <a:r>
              <a:rPr lang="zh-TW" sz="1800" dirty="0" smtClean="0"/>
              <a:t>。</a:t>
            </a:r>
            <a:endParaRPr sz="1800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0228" y="2060524"/>
            <a:ext cx="5553443" cy="2882348"/>
          </a:xfrm>
          <a:prstGeom prst="rect">
            <a:avLst/>
          </a:prstGeom>
        </p:spPr>
      </p:pic>
      <p:cxnSp>
        <p:nvCxnSpPr>
          <p:cNvPr id="12" name="直線單箭頭接點 11"/>
          <p:cNvCxnSpPr/>
          <p:nvPr/>
        </p:nvCxnSpPr>
        <p:spPr>
          <a:xfrm>
            <a:off x="3642232" y="3642232"/>
            <a:ext cx="284309" cy="361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/>
          <p:nvPr/>
        </p:nvCxnSpPr>
        <p:spPr>
          <a:xfrm>
            <a:off x="5017674" y="3281082"/>
            <a:ext cx="0" cy="4379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/>
          <p:cNvCxnSpPr/>
          <p:nvPr/>
        </p:nvCxnSpPr>
        <p:spPr>
          <a:xfrm flipH="1">
            <a:off x="6055018" y="3934225"/>
            <a:ext cx="261258" cy="291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en-US" sz="3640" dirty="0" smtClean="0"/>
              <a:t>無人機守衛範圍</a:t>
            </a:r>
            <a:endParaRPr lang="zh-TW" altLang="en-US" sz="364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500" y="1473200"/>
            <a:ext cx="2786983" cy="345253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205" y="1473200"/>
            <a:ext cx="2786984" cy="3452531"/>
          </a:xfrm>
          <a:prstGeom prst="rect">
            <a:avLst/>
          </a:prstGeom>
        </p:spPr>
      </p:pic>
      <p:cxnSp>
        <p:nvCxnSpPr>
          <p:cNvPr id="4" name="直線單箭頭接點 3"/>
          <p:cNvCxnSpPr/>
          <p:nvPr/>
        </p:nvCxnSpPr>
        <p:spPr>
          <a:xfrm>
            <a:off x="1421546" y="2189950"/>
            <a:ext cx="683879" cy="15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/>
          <p:cNvCxnSpPr/>
          <p:nvPr/>
        </p:nvCxnSpPr>
        <p:spPr>
          <a:xfrm flipV="1">
            <a:off x="1582911" y="2481943"/>
            <a:ext cx="484094" cy="253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/>
          <p:cNvCxnSpPr/>
          <p:nvPr/>
        </p:nvCxnSpPr>
        <p:spPr>
          <a:xfrm flipV="1">
            <a:off x="2236054" y="2735516"/>
            <a:ext cx="7684" cy="9989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/>
          <p:cNvCxnSpPr/>
          <p:nvPr/>
        </p:nvCxnSpPr>
        <p:spPr>
          <a:xfrm flipH="1">
            <a:off x="2674044" y="2282158"/>
            <a:ext cx="1229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/>
          <p:cNvCxnSpPr/>
          <p:nvPr/>
        </p:nvCxnSpPr>
        <p:spPr>
          <a:xfrm flipH="1" flipV="1">
            <a:off x="2504995" y="2627939"/>
            <a:ext cx="169049" cy="245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/>
          <p:cNvCxnSpPr/>
          <p:nvPr/>
        </p:nvCxnSpPr>
        <p:spPr>
          <a:xfrm flipV="1">
            <a:off x="6300908" y="2343630"/>
            <a:ext cx="330413" cy="284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/>
          <p:cNvCxnSpPr/>
          <p:nvPr/>
        </p:nvCxnSpPr>
        <p:spPr>
          <a:xfrm flipV="1">
            <a:off x="6654373" y="2812356"/>
            <a:ext cx="430306" cy="668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單箭頭接點 21"/>
          <p:cNvCxnSpPr/>
          <p:nvPr/>
        </p:nvCxnSpPr>
        <p:spPr>
          <a:xfrm flipH="1" flipV="1">
            <a:off x="7315200" y="2796988"/>
            <a:ext cx="15368" cy="937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單箭頭接點 23"/>
          <p:cNvCxnSpPr/>
          <p:nvPr/>
        </p:nvCxnSpPr>
        <p:spPr>
          <a:xfrm flipH="1" flipV="1">
            <a:off x="7545721" y="2735516"/>
            <a:ext cx="156468" cy="676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字方塊 2"/>
          <p:cNvSpPr txBox="1"/>
          <p:nvPr/>
        </p:nvSpPr>
        <p:spPr>
          <a:xfrm>
            <a:off x="2105425" y="4249711"/>
            <a:ext cx="729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入口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6812809" y="4302983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入口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7211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altLang="en-US" sz="3640" b="1" dirty="0" smtClean="0"/>
              <a:t>流程圖</a:t>
            </a:r>
            <a:endParaRPr sz="3640" b="1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287" y="2136473"/>
            <a:ext cx="7299325" cy="199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47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39900" y="198800"/>
            <a:ext cx="4587000" cy="893400"/>
          </a:xfrm>
        </p:spPr>
        <p:txBody>
          <a:bodyPr>
            <a:normAutofit/>
          </a:bodyPr>
          <a:lstStyle/>
          <a:p>
            <a:pPr algn="ctr"/>
            <a:r>
              <a:rPr lang="zh-TW" altLang="en-US" sz="3640" dirty="0" smtClean="0"/>
              <a:t>模型參數調整</a:t>
            </a:r>
            <a:endParaRPr lang="zh-TW" altLang="en-US" sz="364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58" y="1440076"/>
            <a:ext cx="8237284" cy="25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6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zh-TW" altLang="zh-TW" sz="3640" b="1" dirty="0"/>
              <a:t>無人機拍攝照片</a:t>
            </a:r>
            <a:endParaRPr lang="zh-TW" altLang="en-US" sz="3640" dirty="0"/>
          </a:p>
        </p:txBody>
      </p:sp>
      <p:pic>
        <p:nvPicPr>
          <p:cNvPr id="4" name="Google Shape;189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8275" y="1307850"/>
            <a:ext cx="8396350" cy="37711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3551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188</Words>
  <Application>Microsoft Office PowerPoint</Application>
  <PresentationFormat>如螢幕大小 (16:9)</PresentationFormat>
  <Paragraphs>52</Paragraphs>
  <Slides>15</Slides>
  <Notes>9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9" baseType="lpstr">
      <vt:lpstr>Montserrat</vt:lpstr>
      <vt:lpstr>Lato</vt:lpstr>
      <vt:lpstr>Arial</vt:lpstr>
      <vt:lpstr>Focus</vt:lpstr>
      <vt:lpstr>AI無人機守衛</vt:lpstr>
      <vt:lpstr>目錄</vt:lpstr>
      <vt:lpstr>目錄</vt:lpstr>
      <vt:lpstr>動機</vt:lpstr>
      <vt:lpstr>劇情描述</vt:lpstr>
      <vt:lpstr>無人機守衛範圍</vt:lpstr>
      <vt:lpstr>流程圖</vt:lpstr>
      <vt:lpstr>模型參數調整</vt:lpstr>
      <vt:lpstr>無人機拍攝照片</vt:lpstr>
      <vt:lpstr>SSD</vt:lpstr>
      <vt:lpstr>Bounding Box與計算中心的距離</vt:lpstr>
      <vt:lpstr>模型正確率</vt:lpstr>
      <vt:lpstr>展示影片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AI無人機</dc:title>
  <cp:lastModifiedBy>黃星瑜</cp:lastModifiedBy>
  <cp:revision>25</cp:revision>
  <dcterms:modified xsi:type="dcterms:W3CDTF">2021-12-22T12:04:31Z</dcterms:modified>
</cp:coreProperties>
</file>